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67" r:id="rId5"/>
    <p:sldId id="261" r:id="rId6"/>
    <p:sldId id="262" r:id="rId7"/>
    <p:sldId id="265" r:id="rId8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283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22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606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35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195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18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3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39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418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804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872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FE85F-3620-495A-944D-6E1C907E411D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6F08-6D14-46D0-A21F-B2A68E477F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21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043607" y="2996952"/>
            <a:ext cx="69847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Proces obsługi zapytań o rachunki </a:t>
            </a:r>
          </a:p>
          <a:p>
            <a:pPr algn="ctr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osób posiadających tytuł  prawny</a:t>
            </a:r>
          </a:p>
          <a:p>
            <a:pPr algn="ctr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 spadku  lub osób fizycznych </a:t>
            </a:r>
          </a:p>
          <a:p>
            <a:pPr algn="ctr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poszukujących swoich rachunków</a:t>
            </a:r>
          </a:p>
          <a:p>
            <a:pPr algn="ctr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 placówkach </a:t>
            </a:r>
          </a:p>
          <a:p>
            <a:pPr algn="ctr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Banku Spółdzielczego w Łosicach</a:t>
            </a:r>
          </a:p>
          <a:p>
            <a:pPr algn="ctr"/>
            <a:r>
              <a:rPr lang="pl-PL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Instrukcja dla klientów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29" y="1268760"/>
            <a:ext cx="7488832" cy="8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26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Zmiany w prawie bankowym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51520" y="1628800"/>
            <a:ext cx="8435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pl-PL" dirty="0"/>
              <a:t>1 lipca 2016r. weszły w życie zmiany w ustawie Prawo Bankowe</a:t>
            </a:r>
          </a:p>
          <a:p>
            <a:pPr marL="342900" indent="-342900">
              <a:buAutoNum type="arabicParenR"/>
            </a:pPr>
            <a:r>
              <a:rPr lang="pl-PL" dirty="0"/>
              <a:t>w KIR powstała „Centralna Informacja” („CI”)o rachunkach bankowych</a:t>
            </a:r>
          </a:p>
          <a:p>
            <a:pPr marL="342900" indent="-342900">
              <a:buAutoNum type="arabicParenR"/>
            </a:pPr>
            <a:endParaRPr lang="pl-PL" dirty="0"/>
          </a:p>
          <a:p>
            <a:pPr algn="just"/>
            <a:r>
              <a:rPr lang="pl-PL" dirty="0"/>
              <a:t>Centralna Informacja umożliwia przekazywanie przez system </a:t>
            </a:r>
            <a:r>
              <a:rPr lang="pl-PL" dirty="0" err="1"/>
              <a:t>Ognivo</a:t>
            </a:r>
            <a:r>
              <a:rPr lang="pl-PL" dirty="0"/>
              <a:t> 2, za pośrednictwem Banku trzech typów zapytań: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Spadkobierców celem uzyskania informacji o tym, w których bankach i </a:t>
            </a:r>
            <a:r>
              <a:rPr lang="pl-PL" dirty="0" err="1"/>
              <a:t>SKOKach</a:t>
            </a:r>
            <a:r>
              <a:rPr lang="pl-PL" dirty="0"/>
              <a:t> ich Spadkodawcy posiadali rachunek,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Posiadacza o instytucjach w których posiada własne rachunki,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Organów uprawnionych zgodnie z artykułem 105b Prawa bankowego celem uzyskania informacji o posiadanych przez Klienta rachunkach.</a:t>
            </a:r>
          </a:p>
          <a:p>
            <a:r>
              <a:rPr lang="pl-PL" dirty="0"/>
              <a:t> 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68313" y="955675"/>
            <a:ext cx="82073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5572583"/>
            <a:ext cx="7560840" cy="8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29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173968"/>
            <a:ext cx="2749620" cy="48474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971600" y="923848"/>
            <a:ext cx="2572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1. Wnioskodawca składa wniosek </a:t>
            </a:r>
          </a:p>
          <a:p>
            <a:r>
              <a:rPr lang="pl-PL" dirty="0"/>
              <a:t>w Placówce Banku </a:t>
            </a:r>
          </a:p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971601" y="1942769"/>
            <a:ext cx="2942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2. Wniosek przesyłany jest </a:t>
            </a:r>
          </a:p>
          <a:p>
            <a:r>
              <a:rPr lang="pl-PL" dirty="0"/>
              <a:t>za pomocą Ogniva2 do KIR</a:t>
            </a: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534" y="2065910"/>
            <a:ext cx="96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Łącznik prosty ze strzałką 8"/>
          <p:cNvCxnSpPr/>
          <p:nvPr/>
        </p:nvCxnSpPr>
        <p:spPr>
          <a:xfrm flipV="1">
            <a:off x="5292080" y="1635088"/>
            <a:ext cx="0" cy="15616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928" y="3262469"/>
            <a:ext cx="184602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pole tekstowe 27"/>
          <p:cNvSpPr txBox="1"/>
          <p:nvPr/>
        </p:nvSpPr>
        <p:spPr>
          <a:xfrm>
            <a:off x="204666" y="260648"/>
            <a:ext cx="8858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Proces: wniosek złożony w Placówce Banku 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5509661" y="1942769"/>
            <a:ext cx="3477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5. Odpowiedź zbiorcza przesyłana jest za pomocą Ogniva2 do Banku, w którym złożono zapytanie</a:t>
            </a:r>
          </a:p>
        </p:txBody>
      </p:sp>
      <p:cxnSp>
        <p:nvCxnSpPr>
          <p:cNvPr id="31" name="Łącznik prosty ze strzałką 30"/>
          <p:cNvCxnSpPr/>
          <p:nvPr/>
        </p:nvCxnSpPr>
        <p:spPr>
          <a:xfrm>
            <a:off x="4860034" y="1635088"/>
            <a:ext cx="0" cy="162738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ole tekstowe 31"/>
          <p:cNvSpPr txBox="1"/>
          <p:nvPr/>
        </p:nvSpPr>
        <p:spPr>
          <a:xfrm>
            <a:off x="755577" y="4243275"/>
            <a:ext cx="4679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3. KIR rozsyła zapytania do wszystkich banków i SKOKÓW</a:t>
            </a:r>
          </a:p>
        </p:txBody>
      </p:sp>
      <p:sp>
        <p:nvSpPr>
          <p:cNvPr id="34" name="pole tekstowe 33"/>
          <p:cNvSpPr txBox="1"/>
          <p:nvPr/>
        </p:nvSpPr>
        <p:spPr>
          <a:xfrm>
            <a:off x="868110" y="4883948"/>
            <a:ext cx="3917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4. Banki odsyłają odpowiedzi do KIR</a:t>
            </a:r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>
            <a:off x="468313" y="955675"/>
            <a:ext cx="82073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F55039DD-2776-403A-9366-432BFB545E27}"/>
              </a:ext>
            </a:extLst>
          </p:cNvPr>
          <p:cNvSpPr/>
          <p:nvPr/>
        </p:nvSpPr>
        <p:spPr>
          <a:xfrm>
            <a:off x="5938510" y="3105835"/>
            <a:ext cx="27371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6. Odpowiedź zbiorcza przekazywana jest Klientowi</a:t>
            </a:r>
          </a:p>
        </p:txBody>
      </p:sp>
    </p:spTree>
    <p:extLst>
      <p:ext uri="{BB962C8B-B14F-4D97-AF65-F5344CB8AC3E}">
        <p14:creationId xmlns:p14="http://schemas.microsoft.com/office/powerpoint/2010/main" val="117395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8" grpId="0"/>
      <p:bldP spid="30" grpId="0"/>
      <p:bldP spid="3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Zapytania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51520" y="1124744"/>
            <a:ext cx="8435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pl-PL" dirty="0"/>
              <a:t>Zapytania mogą zostać złożone przez:</a:t>
            </a:r>
          </a:p>
          <a:p>
            <a:r>
              <a:rPr lang="pl-PL" dirty="0"/>
              <a:t>	a) </a:t>
            </a:r>
            <a:r>
              <a:rPr lang="pl-PL" b="1" dirty="0"/>
              <a:t>Klienta Banku</a:t>
            </a:r>
            <a:r>
              <a:rPr lang="pl-PL" dirty="0"/>
              <a:t>, lub</a:t>
            </a:r>
          </a:p>
          <a:p>
            <a:r>
              <a:rPr lang="pl-PL" dirty="0"/>
              <a:t>	b) osobę która </a:t>
            </a:r>
            <a:r>
              <a:rPr lang="pl-PL" b="1" dirty="0"/>
              <a:t>nie jest Klientem Banku</a:t>
            </a:r>
          </a:p>
          <a:p>
            <a:r>
              <a:rPr lang="pl-PL" dirty="0"/>
              <a:t>2)  Za każde zapytanie pobierana jest </a:t>
            </a:r>
            <a:r>
              <a:rPr lang="pl-PL" b="1" dirty="0"/>
              <a:t>opłata</a:t>
            </a:r>
            <a:r>
              <a:rPr lang="pl-PL" dirty="0"/>
              <a:t> w wysokości </a:t>
            </a:r>
            <a:r>
              <a:rPr lang="pl-PL" b="1" dirty="0"/>
              <a:t>25 PLN</a:t>
            </a:r>
            <a:r>
              <a:rPr lang="pl-PL" dirty="0"/>
              <a:t>, zgodnie z zapisami w  Taryfie</a:t>
            </a:r>
          </a:p>
          <a:p>
            <a:r>
              <a:rPr lang="pl-PL" dirty="0"/>
              <a:t>3)   Spadkobierca, właściciel rachunków lub Podmiot uprawniony składa zapytanie na      właściwym dla zapytania wzorcu wniosku (wzorce w załączeniu) </a:t>
            </a:r>
          </a:p>
          <a:p>
            <a:r>
              <a:rPr lang="pl-PL" dirty="0"/>
              <a:t>4)   Składający wniosek powinien udostępnić </a:t>
            </a:r>
            <a:r>
              <a:rPr lang="pl-PL" b="1" dirty="0"/>
              <a:t>podstawę prawną </a:t>
            </a:r>
            <a:r>
              <a:rPr lang="pl-PL" dirty="0"/>
              <a:t>(np. wyrok sądu),  właściwą dla każdego rodzaju wniosku. </a:t>
            </a:r>
          </a:p>
          <a:p>
            <a:r>
              <a:rPr lang="pl-PL" dirty="0"/>
              <a:t>5) Składający wniosek otrzymuje potwierdzenie złożenia wniosku w postaci kopii wniosku ze stemplem „wpłynęło dnia…”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468313" y="955675"/>
            <a:ext cx="82073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5822441"/>
            <a:ext cx="7560840" cy="8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687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Rodzaje wniosków i podstawa prawna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95536" y="1114733"/>
            <a:ext cx="829126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1) Formularz numer 1*: </a:t>
            </a:r>
          </a:p>
          <a:p>
            <a:r>
              <a:rPr lang="pl-PL" dirty="0"/>
              <a:t>„Wzór wniosku o udzielenie osobie, która </a:t>
            </a:r>
            <a:r>
              <a:rPr lang="pl-PL" b="1" dirty="0"/>
              <a:t>uzyskała tytuł prawny do spadku </a:t>
            </a:r>
            <a:r>
              <a:rPr lang="pl-PL" dirty="0"/>
              <a:t>po posiadaczu rachunku, zbiorczej informacji o rachunkach w bankach oraz spółdzielczych kasach oszczędnościowo-kredytowych”:</a:t>
            </a:r>
          </a:p>
          <a:p>
            <a:r>
              <a:rPr lang="pl-PL" i="1" dirty="0"/>
              <a:t>Formularz dla osób poszukujących rachunków Spadkodawców.</a:t>
            </a:r>
          </a:p>
          <a:p>
            <a:endParaRPr lang="pl-PL" dirty="0"/>
          </a:p>
          <a:p>
            <a:r>
              <a:rPr lang="pl-PL" dirty="0"/>
              <a:t>2) Formularz numer 2*: </a:t>
            </a:r>
          </a:p>
          <a:p>
            <a:r>
              <a:rPr lang="pl-PL" dirty="0"/>
              <a:t>„Wzór wniosku o udzielenie </a:t>
            </a:r>
            <a:r>
              <a:rPr lang="pl-PL" b="1" dirty="0"/>
              <a:t>osobie poszukującej własnych rachunków </a:t>
            </a:r>
            <a:r>
              <a:rPr lang="pl-PL" dirty="0"/>
              <a:t>zbiorczej informacji o jej rachunkach w bankach oraz spółdzielczych kasach oszczędnościowo-kredytowych”:</a:t>
            </a:r>
          </a:p>
          <a:p>
            <a:r>
              <a:rPr lang="pl-PL" i="1" dirty="0"/>
              <a:t>Formularz dla osób chcących sprawdzić w jakich bankach i </a:t>
            </a:r>
            <a:r>
              <a:rPr lang="pl-PL" i="1" dirty="0" err="1"/>
              <a:t>SKOKach</a:t>
            </a:r>
            <a:r>
              <a:rPr lang="pl-PL" i="1" dirty="0"/>
              <a:t> posiadają rachunek</a:t>
            </a:r>
          </a:p>
          <a:p>
            <a:endParaRPr lang="pl-PL" i="1" dirty="0"/>
          </a:p>
          <a:p>
            <a:endParaRPr lang="pl-PL" i="1" dirty="0"/>
          </a:p>
          <a:p>
            <a:endParaRPr lang="pl-PL" i="1" dirty="0"/>
          </a:p>
          <a:p>
            <a:endParaRPr lang="pl-PL" sz="1400" dirty="0"/>
          </a:p>
          <a:p>
            <a:endParaRPr lang="pl-PL" sz="1400" dirty="0"/>
          </a:p>
          <a:p>
            <a:endParaRPr lang="pl-PL" sz="1400" i="1" dirty="0"/>
          </a:p>
          <a:p>
            <a:endParaRPr lang="pl-PL" dirty="0"/>
          </a:p>
          <a:p>
            <a:pPr marL="342900" indent="-342900">
              <a:buAutoNum type="arabicParenR"/>
            </a:pPr>
            <a:endParaRPr lang="pl-PL" dirty="0"/>
          </a:p>
          <a:p>
            <a:pPr marL="342900" indent="-342900">
              <a:buAutoNum type="arabicParenR"/>
            </a:pPr>
            <a:endParaRPr lang="pl-PL" dirty="0"/>
          </a:p>
          <a:p>
            <a:r>
              <a:rPr lang="pl-PL" dirty="0"/>
              <a:t> 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468313" y="955675"/>
            <a:ext cx="82073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4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-21771" y="274638"/>
            <a:ext cx="916577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/>
              <a:t>Informacje o zakresie odpowiedzi na zapytanie Wnioskodawcy</a:t>
            </a:r>
          </a:p>
          <a:p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51520" y="997631"/>
            <a:ext cx="84352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b="1" dirty="0"/>
          </a:p>
          <a:p>
            <a:r>
              <a:rPr lang="pl-PL" b="1" dirty="0"/>
              <a:t>1)  Zgodnie z zapisami Ustawy </a:t>
            </a:r>
            <a:r>
              <a:rPr lang="pl-PL" dirty="0"/>
              <a:t>przeszukanie baz banku i udzielone odpowiedzi dotyczą tylko</a:t>
            </a:r>
            <a:r>
              <a:rPr lang="pl-PL" b="1" dirty="0"/>
              <a:t> rachunków bieżących, oszczędnościowych oraz lokat terminowych.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r>
              <a:rPr lang="pl-PL" dirty="0"/>
              <a:t>2)  Odpowiedzi </a:t>
            </a:r>
            <a:r>
              <a:rPr lang="pl-PL" b="1" dirty="0"/>
              <a:t>nie zawierają informacji </a:t>
            </a:r>
            <a:r>
              <a:rPr lang="pl-PL" dirty="0"/>
              <a:t>o posiadanych w bankach IKE, książeczkach oszczędnościowych, produktach kredytowych,  kartach debetowych, produktach inwestycyjnych oraz ubezpieczeniowych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342900" indent="-342900">
              <a:buAutoNum type="arabicParenR" startAt="3"/>
            </a:pPr>
            <a:r>
              <a:rPr lang="pl-PL" dirty="0"/>
              <a:t>Banki mają do 3 dni roboczych na udzielenie odpowiedzi, w przypadku awarii systemów- do 5 dni roboczych</a:t>
            </a:r>
          </a:p>
          <a:p>
            <a:pPr marL="342900" indent="-342900">
              <a:buAutoNum type="arabicParenR" startAt="3"/>
            </a:pPr>
            <a:r>
              <a:rPr lang="pl-PL" dirty="0"/>
              <a:t>Bank informuje osobę składającą wniosek o uzyskaniu odpowiedzi w sposób wskazany przez pytającego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342900" indent="-342900">
              <a:buAutoNum type="arabicParenR"/>
            </a:pPr>
            <a:endParaRPr lang="pl-PL" dirty="0"/>
          </a:p>
          <a:p>
            <a:r>
              <a:rPr lang="pl-PL" dirty="0"/>
              <a:t> 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468313" y="955675"/>
            <a:ext cx="82073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563901"/>
            <a:ext cx="7488832" cy="8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36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-1" y="274638"/>
            <a:ext cx="9122229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Rodzaje odpowiedzi udzielane przez Bank do  CI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51520" y="1021498"/>
            <a:ext cx="85876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1) Odpowiedź</a:t>
            </a:r>
            <a:r>
              <a:rPr lang="pl-PL" sz="2400" b="1" dirty="0"/>
              <a:t> TAK:</a:t>
            </a:r>
          </a:p>
          <a:p>
            <a:r>
              <a:rPr lang="pl-PL" dirty="0"/>
              <a:t>oznacza: </a:t>
            </a:r>
            <a:r>
              <a:rPr lang="pl-PL" b="1" dirty="0"/>
              <a:t>Rachunek jest obecnie prowadzony w Banku, lub był prowadzony i został zamknięty na podstawie zapisów Ustawy, </a:t>
            </a:r>
            <a:r>
              <a:rPr lang="pl-PL" dirty="0"/>
              <a:t>tj. na rachunku brak było dyspozycji przez co najmniej 10 lat, lub Klient nie żyje</a:t>
            </a:r>
          </a:p>
          <a:p>
            <a:endParaRPr lang="pl-PL" dirty="0"/>
          </a:p>
          <a:p>
            <a:r>
              <a:rPr lang="pl-PL" dirty="0"/>
              <a:t>W odpowiedzi przekazywane są numery rachunków oraz informacja, czy rachunek jest rachunkiem wspólnym</a:t>
            </a:r>
          </a:p>
          <a:p>
            <a:pPr marL="342900" indent="-342900">
              <a:buAutoNum type="arabicParenR"/>
            </a:pPr>
            <a:endParaRPr lang="pl-PL" dirty="0"/>
          </a:p>
          <a:p>
            <a:r>
              <a:rPr lang="pl-PL" sz="2400" dirty="0"/>
              <a:t>2) Odpowiedź </a:t>
            </a:r>
            <a:r>
              <a:rPr lang="pl-PL" sz="2400" b="1" dirty="0"/>
              <a:t>NIE:</a:t>
            </a:r>
          </a:p>
          <a:p>
            <a:r>
              <a:rPr lang="pl-PL" dirty="0"/>
              <a:t>oznacza: </a:t>
            </a:r>
            <a:r>
              <a:rPr lang="pl-PL" b="1" dirty="0"/>
              <a:t>Rachunek nie jest obecnie prowadzony lub był prowadzony, ale został zamknięty na podstawie wypowiedzenia umowy przez Klienta lub Bank</a:t>
            </a:r>
          </a:p>
          <a:p>
            <a:endParaRPr lang="pl-PL" b="1" dirty="0"/>
          </a:p>
          <a:p>
            <a:r>
              <a:rPr lang="pl-PL" sz="2400" dirty="0"/>
              <a:t>3) Odpowiedź</a:t>
            </a:r>
            <a:r>
              <a:rPr lang="pl-PL" sz="2400" b="1" dirty="0"/>
              <a:t> „Brak danych wystraczających do identyfikacji”:</a:t>
            </a:r>
          </a:p>
          <a:p>
            <a:r>
              <a:rPr lang="pl-PL" dirty="0"/>
              <a:t>oznacza: Bank nie posiadał wystraczających danych na podstawie których mógł jednoznacznie zidentyfikować Klienta </a:t>
            </a:r>
          </a:p>
          <a:p>
            <a:r>
              <a:rPr lang="pl-PL" dirty="0"/>
              <a:t> 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68313" y="955675"/>
            <a:ext cx="82073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73" y="5733256"/>
            <a:ext cx="7992120" cy="8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339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419</Words>
  <Application>Microsoft Office PowerPoint</Application>
  <PresentationFormat>Pokaz na ekranie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Bank BPS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Martyna Lewicka</dc:creator>
  <cp:lastModifiedBy>Wiceprezes - Urszula Wasiluk</cp:lastModifiedBy>
  <cp:revision>60</cp:revision>
  <cp:lastPrinted>2019-03-13T09:27:14Z</cp:lastPrinted>
  <dcterms:created xsi:type="dcterms:W3CDTF">2016-06-28T06:55:13Z</dcterms:created>
  <dcterms:modified xsi:type="dcterms:W3CDTF">2019-03-13T10:19:35Z</dcterms:modified>
</cp:coreProperties>
</file>